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  <p:sldId id="264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011E1-1303-4622-A921-9AE5C810B91B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130E-20C8-4EDE-825B-DE603BADD5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0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77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7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96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1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4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6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99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12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  <a:lumMod val="80000"/>
                <a:lumOff val="2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AFF1-8682-4E5E-B630-6284AFA9FC89}" type="datetimeFigureOut">
              <a:rPr kumimoji="1" lang="ja-JP" altLang="en-US" smtClean="0"/>
              <a:t>2016/1/22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5BE1-99A2-4B11-BA3F-98BAE7B08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0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2997" y="851059"/>
            <a:ext cx="10962751" cy="2387600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2997" y="4787741"/>
            <a:ext cx="11153671" cy="1655762"/>
          </a:xfrm>
        </p:spPr>
        <p:txBody>
          <a:bodyPr>
            <a:normAutofit/>
          </a:bodyPr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20"/>
            <a:ext cx="12471816" cy="79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7" y="72348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2250"/>
            <a:ext cx="9144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コンテンツ プレースホルダー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7122922"/>
              </p:ext>
            </p:extLst>
          </p:nvPr>
        </p:nvGraphicFramePr>
        <p:xfrm>
          <a:off x="330200" y="1792825"/>
          <a:ext cx="7254875" cy="4195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0975"/>
                <a:gridCol w="1450975"/>
                <a:gridCol w="1450975"/>
                <a:gridCol w="1450975"/>
                <a:gridCol w="1450975"/>
              </a:tblGrid>
              <a:tr h="470681">
                <a:tc gridSpan="5"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１．住宅被害に関する状況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区分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全壊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大規模半壊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半壊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床下浸水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dirty="0" smtClean="0"/>
                        <a:t>件数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50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件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914</a:t>
                      </a:r>
                      <a:r>
                        <a:rPr kumimoji="1" lang="ja-JP" altLang="en-US" dirty="0" smtClean="0"/>
                        <a:t>件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2,773</a:t>
                      </a:r>
                      <a:r>
                        <a:rPr kumimoji="1" lang="ja-JP" altLang="en-US" dirty="0" smtClean="0"/>
                        <a:t>件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2,264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件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</a:tr>
              <a:tr h="682393">
                <a:tc gridSpan="5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46457">
                <a:tc gridSpan="5"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２．避難者に関する状況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被災当初（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／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現在）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現在（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／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16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現在）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設置箇所数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避難者数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設置箇所数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避難者数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市内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26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箇所</a:t>
                      </a:r>
                      <a:r>
                        <a:rPr kumimoji="1" lang="zh-TW" altLang="en-US" dirty="0" smtClean="0"/>
                        <a:t>　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4,501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6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209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市外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13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箇所　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1,722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合計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39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箇所　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6,223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6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209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コンテンツ プレースホルダー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42" y="411982"/>
            <a:ext cx="3394243" cy="6069205"/>
          </a:xfrm>
        </p:spPr>
      </p:pic>
      <p:sp>
        <p:nvSpPr>
          <p:cNvPr id="20" name="正方形/長方形 19"/>
          <p:cNvSpPr/>
          <p:nvPr/>
        </p:nvSpPr>
        <p:spPr>
          <a:xfrm>
            <a:off x="315115" y="643139"/>
            <a:ext cx="7364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２０１５年関東・東北豪雨による常総市被災状況</a:t>
            </a:r>
          </a:p>
        </p:txBody>
      </p:sp>
    </p:spTree>
    <p:extLst>
      <p:ext uri="{BB962C8B-B14F-4D97-AF65-F5344CB8AC3E}">
        <p14:creationId xmlns:p14="http://schemas.microsoft.com/office/powerpoint/2010/main" val="17499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11" y="0"/>
            <a:ext cx="51435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55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34" y="0"/>
            <a:ext cx="514350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81" y="0"/>
            <a:ext cx="495201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0" y="0"/>
            <a:ext cx="475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8200" y="224853"/>
            <a:ext cx="301052" cy="89940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495812"/>
              </p:ext>
            </p:extLst>
          </p:nvPr>
        </p:nvGraphicFramePr>
        <p:xfrm>
          <a:off x="374340" y="704850"/>
          <a:ext cx="5696676" cy="522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934"/>
                <a:gridCol w="2473375"/>
                <a:gridCol w="248836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３．ライフラインに関する状況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被災当初（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zh-TW" altLang="en-US" dirty="0" smtClean="0"/>
                        <a:t>／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zh-TW" altLang="en-US" dirty="0" smtClean="0"/>
                        <a:t>現在）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現在</a:t>
                      </a:r>
                      <a:r>
                        <a:rPr kumimoji="1" lang="zh-TW" altLang="en-US" dirty="0" smtClean="0"/>
                        <a:t>（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zh-TW" altLang="en-US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16</a:t>
                      </a:r>
                      <a:r>
                        <a:rPr kumimoji="1" lang="zh-TW" altLang="en-US" dirty="0" smtClean="0"/>
                        <a:t>現在）</a:t>
                      </a:r>
                      <a:endParaRPr kumimoji="1"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電気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市内冠水地域停電（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11,200</a:t>
                      </a:r>
                      <a:r>
                        <a:rPr kumimoji="1" lang="ja-JP" altLang="en-US" dirty="0" smtClean="0"/>
                        <a:t>世帯）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完全復旧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水道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11,800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軒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完全復旧</a:t>
                      </a:r>
                      <a:r>
                        <a:rPr kumimoji="1" lang="zh-TW" altLang="en-US" dirty="0" smtClean="0"/>
                        <a:t>（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zh-TW" altLang="en-US" dirty="0" smtClean="0"/>
                        <a:t>／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21</a:t>
                      </a:r>
                    </a:p>
                    <a:p>
                      <a:pPr algn="ctr"/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午後</a:t>
                      </a:r>
                      <a:r>
                        <a:rPr kumimoji="1" lang="en-US" altLang="zh-TW" dirty="0" smtClean="0">
                          <a:latin typeface="Century" panose="02040604050505020304" pitchFamily="18" charset="0"/>
                        </a:rPr>
                        <a:t>7</a:t>
                      </a:r>
                      <a:r>
                        <a:rPr kumimoji="1" lang="zh-TW" altLang="en-US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時仮復旧</a:t>
                      </a:r>
                      <a:r>
                        <a:rPr kumimoji="1" lang="zh-TW" altLang="en-US" dirty="0" smtClean="0"/>
                        <a:t>）</a:t>
                      </a:r>
                      <a:endParaRPr kumimoji="1"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道路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国道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354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・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357</a:t>
                      </a:r>
                      <a:r>
                        <a:rPr kumimoji="1" lang="ja-JP" altLang="en-US" dirty="0" smtClean="0"/>
                        <a:t>号線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主要幹線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全線通行止め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一部除き交通規制解除（一般県道谷和原筑西線　三坂町～新石下）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鉄道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関東鉄道常総線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全線運休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10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10</a:t>
                      </a:r>
                      <a:r>
                        <a:rPr kumimoji="1" lang="ja-JP" altLang="en-US" dirty="0" smtClean="0"/>
                        <a:t>全線開通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16</a:t>
                      </a:r>
                      <a:r>
                        <a:rPr kumimoji="1" lang="ja-JP" altLang="en-US" dirty="0" smtClean="0"/>
                        <a:t>～通常ダイヤ</a:t>
                      </a:r>
                      <a:r>
                        <a:rPr kumimoji="1" lang="en-US" altLang="ja-JP" dirty="0" smtClean="0"/>
                        <a:t>※</a:t>
                      </a:r>
                      <a:r>
                        <a:rPr kumimoji="1" lang="ja-JP" altLang="en-US" dirty="0" smtClean="0"/>
                        <a:t>水海道～下妻間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一時運休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※</a:t>
                      </a:r>
                      <a:r>
                        <a:rPr kumimoji="1" lang="ja-JP" altLang="en-US" dirty="0" smtClean="0"/>
                        <a:t>下妻駅～下館駅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14</a:t>
                      </a:r>
                      <a:r>
                        <a:rPr kumimoji="1" lang="ja-JP" altLang="en-US" dirty="0" smtClean="0"/>
                        <a:t>再開）</a:t>
                      </a:r>
                      <a:endParaRPr kumimoji="1" lang="en-US" altLang="ja-JP" dirty="0" smtClean="0"/>
                    </a:p>
                    <a:p>
                      <a:pPr algn="l"/>
                      <a:r>
                        <a:rPr kumimoji="1" lang="en-US" altLang="ja-JP" dirty="0" smtClean="0"/>
                        <a:t>※</a:t>
                      </a:r>
                      <a:r>
                        <a:rPr kumimoji="1" lang="ja-JP" altLang="en-US" dirty="0" smtClean="0"/>
                        <a:t>取手駅～水海道駅間</a:t>
                      </a:r>
                      <a:endParaRPr kumimoji="1" lang="en-US" altLang="ja-JP" dirty="0" smtClean="0"/>
                    </a:p>
                    <a:p>
                      <a:pPr algn="r"/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ja-JP" altLang="en-US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dirty="0" smtClean="0">
                          <a:latin typeface="Century" panose="02040604050505020304" pitchFamily="18" charset="0"/>
                        </a:rPr>
                        <a:t>18</a:t>
                      </a:r>
                      <a:r>
                        <a:rPr kumimoji="1" lang="ja-JP" altLang="en-US" dirty="0" smtClean="0"/>
                        <a:t>再開）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9241945"/>
              </p:ext>
            </p:extLst>
          </p:nvPr>
        </p:nvGraphicFramePr>
        <p:xfrm>
          <a:off x="6420397" y="469716"/>
          <a:ext cx="5370512" cy="5959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628"/>
                <a:gridCol w="1342628"/>
                <a:gridCol w="1342628"/>
                <a:gridCol w="1342628"/>
              </a:tblGrid>
              <a:tr h="370840">
                <a:tc gridSpan="4"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４．農業被害に関する状況</a:t>
                      </a:r>
                      <a:endParaRPr kumimoji="1" lang="ja-JP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78349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zh-TW" altLang="en-US" sz="1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被害額合計</a:t>
                      </a:r>
                      <a:r>
                        <a:rPr kumimoji="1" lang="zh-TW" altLang="en-US" sz="1600" dirty="0" smtClean="0"/>
                        <a:t>　</a:t>
                      </a:r>
                      <a:r>
                        <a:rPr kumimoji="1" lang="en-US" altLang="zh-TW" sz="1600" dirty="0" smtClean="0">
                          <a:latin typeface="Century" panose="02040604050505020304" pitchFamily="18" charset="0"/>
                        </a:rPr>
                        <a:t>75.5</a:t>
                      </a:r>
                      <a:r>
                        <a:rPr kumimoji="1" lang="zh-TW" altLang="en-US" sz="16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億円</a:t>
                      </a:r>
                      <a:endParaRPr kumimoji="1" lang="ja-JP" altLang="en-US" sz="16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9083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被害金額</a:t>
                      </a:r>
                      <a:endParaRPr kumimoji="1" lang="ja-JP" altLang="en-US" sz="1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被害面積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農作物等（水稲，きゅうり等）　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1,380,335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千円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1,402.4ha</a:t>
                      </a:r>
                      <a:endParaRPr kumimoji="1" lang="en-US" altLang="ja-JP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dirty="0"/>
                    </a:p>
                  </a:txBody>
                  <a:tcPr anchor="ctr"/>
                </a:tc>
              </a:tr>
              <a:tr h="241481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被害金額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被害数量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被害個数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収穫後保管米</a:t>
                      </a:r>
                      <a:r>
                        <a:rPr kumimoji="1" lang="zh-TW" altLang="en-US" sz="1400" dirty="0" smtClean="0"/>
                        <a:t>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232,647</a:t>
                      </a:r>
                      <a:r>
                        <a:rPr kumimoji="1" lang="ja-JP" altLang="en-US" sz="1400" dirty="0" smtClean="0"/>
                        <a:t>千円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1,092t</a:t>
                      </a:r>
                      <a:endParaRPr kumimoji="1" lang="en-US" altLang="ja-JP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540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戸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192133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被害金額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被害台数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被害個数</a:t>
                      </a:r>
                      <a:endParaRPr kumimoji="1" lang="ja-JP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農業用機械</a:t>
                      </a:r>
                      <a:r>
                        <a:rPr kumimoji="1" lang="ja-JP" altLang="en-US" sz="1200" dirty="0" smtClean="0"/>
                        <a:t>（トラクター，コンバイン等）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2,849,192</a:t>
                      </a:r>
                      <a:r>
                        <a:rPr kumimoji="1" lang="ja-JP" altLang="en-US" sz="1400" dirty="0" smtClean="0"/>
                        <a:t>千円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1,092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台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406</a:t>
                      </a:r>
                      <a:r>
                        <a:rPr kumimoji="1" lang="ja-JP" altLang="en-US" sz="1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戸</a:t>
                      </a:r>
                      <a:endParaRPr kumimoji="1" lang="ja-JP" altLang="en-US" sz="1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</a:tr>
              <a:tr h="123916">
                <a:tc gridSpan="4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216081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被害金額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家畜・畜産物（にわとり等）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323</a:t>
                      </a:r>
                      <a:r>
                        <a:rPr kumimoji="1" lang="ja-JP" altLang="en-US" sz="1400" dirty="0" smtClean="0"/>
                        <a:t>千円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158024">
                <a:tc gridSpan="4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endParaRPr kumimoji="1" lang="ja-JP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被害金額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被害件数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446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共同利用施設</a:t>
                      </a:r>
                      <a:r>
                        <a:rPr kumimoji="1" lang="ja-JP" altLang="en-US" sz="1200" dirty="0" smtClean="0"/>
                        <a:t>（カントリーエレベーター，低温倉庫，精米センター等）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522,000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千円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件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4142217"/>
              </p:ext>
            </p:extLst>
          </p:nvPr>
        </p:nvGraphicFramePr>
        <p:xfrm>
          <a:off x="378416" y="375632"/>
          <a:ext cx="5719764" cy="258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9941"/>
                <a:gridCol w="1429941"/>
                <a:gridCol w="1429941"/>
                <a:gridCol w="1429941"/>
              </a:tblGrid>
              <a:tr h="370840">
                <a:tc gridSpan="4"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４．農業被害に関する状況</a:t>
                      </a:r>
                      <a:r>
                        <a:rPr kumimoji="1" lang="ja-JP" altLang="en-US" b="0" dirty="0" smtClean="0"/>
                        <a:t>（つづき）</a:t>
                      </a:r>
                      <a:endParaRPr kumimoji="1" lang="ja-JP" altLang="en-US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金額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個所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農地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805,100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千円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/>
                        <a:t>農業用施設（水路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排水機場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農道等）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1,525,400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千円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77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/>
                        <a:t>農業集落排水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200,000</a:t>
                      </a:r>
                      <a:r>
                        <a:rPr kumimoji="1" lang="ja-JP" altLang="en-US" sz="1400" dirty="0" smtClean="0"/>
                        <a:t>千円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2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合計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2,530,500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千円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90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箇所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3528075"/>
              </p:ext>
            </p:extLst>
          </p:nvPr>
        </p:nvGraphicFramePr>
        <p:xfrm>
          <a:off x="6434138" y="352425"/>
          <a:ext cx="5181600" cy="452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849"/>
                <a:gridCol w="1578551"/>
                <a:gridCol w="1727200"/>
              </a:tblGrid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５．商業等に関する状況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/>
                        <a:t>被害額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/>
                        <a:t>中小企業関係被害額（店舗設備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備品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倉庫等）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169.7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億円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６．災害廃棄物に関する状況　</a:t>
                      </a:r>
                      <a:r>
                        <a:rPr kumimoji="1" lang="en-US" altLang="ja-JP" dirty="0" smtClean="0"/>
                        <a:t>11</a:t>
                      </a:r>
                      <a:r>
                        <a:rPr kumimoji="1" lang="ja-JP" altLang="en-US" dirty="0" smtClean="0"/>
                        <a:t>／</a:t>
                      </a:r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　</a:t>
                      </a:r>
                      <a:endParaRPr kumimoji="1" lang="en-US" altLang="ja-JP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ごみ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し尿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4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災害廃棄物総発生量（推計量）</a:t>
                      </a:r>
                      <a:endParaRPr kumimoji="1" lang="ja-JP" altLang="en-US" sz="14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93,548t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61kl</a:t>
                      </a:r>
                      <a:endParaRPr kumimoji="1" lang="en-US" altLang="ja-JP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endParaRPr kumimoji="1" lang="ja-JP" altLang="en-US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７．災害ボランティア活動状況</a:t>
                      </a:r>
                      <a:endParaRPr kumimoji="1" lang="ja-JP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9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12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～</a:t>
                      </a:r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／</a:t>
                      </a:r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16</a:t>
                      </a:r>
                      <a:endParaRPr kumimoji="1" lang="en-US" altLang="ja-JP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ボランティア受付人数　　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38,932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人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活動実績</a:t>
                      </a:r>
                      <a:endParaRPr kumimoji="1" lang="ja-JP" alt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entury" panose="02040604050505020304" pitchFamily="18" charset="0"/>
                        </a:rPr>
                        <a:t>5,562</a:t>
                      </a:r>
                      <a:r>
                        <a:rPr kumimoji="1" lang="ja-JP" altLang="en-US" sz="1400" dirty="0" smtClean="0">
                          <a:latin typeface="Century" panose="02040604050505020304" pitchFamily="18" charset="0"/>
                        </a:rPr>
                        <a:t>件</a:t>
                      </a:r>
                      <a:endParaRPr kumimoji="1" lang="ja-JP" altLang="en-US" sz="1400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4" y="3079766"/>
            <a:ext cx="5190985" cy="36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399</Words>
  <Application>Microsoft Office PowerPoint</Application>
  <PresentationFormat>ワイド画面</PresentationFormat>
  <Paragraphs>121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ＭＳ Ｐゴシック</vt:lpstr>
      <vt:lpstr>新細明體</vt:lpstr>
      <vt:lpstr>宋体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      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tamura</dc:creator>
  <cp:lastModifiedBy>tamura</cp:lastModifiedBy>
  <cp:revision>32</cp:revision>
  <dcterms:created xsi:type="dcterms:W3CDTF">2015-12-14T13:14:28Z</dcterms:created>
  <dcterms:modified xsi:type="dcterms:W3CDTF">2016-01-22T07:45:45Z</dcterms:modified>
</cp:coreProperties>
</file>